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892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DFF54-445F-76D9-0DB6-1A230C260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7D516B-90BC-4FAF-4D63-C0F926D7CB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89B193-51AC-DB50-1B35-59377CFB0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56D69-DDE2-BC99-5490-A91C42CD41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43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50392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527048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1700784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054096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2551176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81144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3401568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108192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4251960"/>
            <a:ext cx="9144000" cy="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635240" y="0"/>
            <a:ext cx="0" cy="5143500"/>
          </a:xfrm>
          <a:prstGeom prst="line">
            <a:avLst/>
          </a:prstGeom>
          <a:noFill/>
          <a:ln w="6350">
            <a:solidFill>
              <a:srgbClr val="1C21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548640"/>
            <a:ext cx="1737360" cy="29260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5486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NOTES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48640" y="96012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4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Python Programming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1463040"/>
            <a:ext cx="77724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Functions, Parameters</a:t>
            </a:r>
            <a:endParaRPr lang="en-US" sz="4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Variable Scope</a:t>
            </a:r>
            <a:endParaRPr lang="en-US" sz="4400" dirty="0"/>
          </a:p>
        </p:txBody>
      </p:sp>
      <p:sp>
        <p:nvSpPr>
          <p:cNvPr id="19" name="Shape 17"/>
          <p:cNvSpPr/>
          <p:nvPr/>
        </p:nvSpPr>
        <p:spPr>
          <a:xfrm>
            <a:off x="548640" y="3520440"/>
            <a:ext cx="1417320" cy="347472"/>
          </a:xfrm>
          <a:prstGeom prst="rect">
            <a:avLst/>
          </a:prstGeom>
          <a:solidFill>
            <a:srgbClr val="161B22"/>
          </a:solidFill>
          <a:ln w="19050">
            <a:solidFill>
              <a:srgbClr val="00D4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52044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D4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functions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103120" y="3520440"/>
            <a:ext cx="1417320" cy="347472"/>
          </a:xfrm>
          <a:prstGeom prst="rect">
            <a:avLst/>
          </a:prstGeom>
          <a:solidFill>
            <a:srgbClr val="161B22"/>
          </a:solidFill>
          <a:ln w="19050">
            <a:solidFill>
              <a:srgbClr val="FF6B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103120" y="352044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parameters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0" y="3520440"/>
            <a:ext cx="1417320" cy="347472"/>
          </a:xfrm>
          <a:prstGeom prst="rect">
            <a:avLst/>
          </a:prstGeom>
          <a:solidFill>
            <a:srgbClr val="161B22"/>
          </a:solidFill>
          <a:ln w="19050">
            <a:solidFill>
              <a:srgbClr val="A8FF7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0" y="352044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scope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73202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Reusability  •  Organization  •  Maintenance  •  Readability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⚙️  1. Defining Functions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68680"/>
            <a:ext cx="8595360" cy="685800"/>
          </a:xfrm>
          <a:prstGeom prst="rect">
            <a:avLst/>
          </a:prstGeom>
          <a:solidFill>
            <a:srgbClr val="161B22"/>
          </a:solidFill>
          <a:ln w="19050">
            <a:solidFill>
              <a:srgbClr val="00D4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68680"/>
            <a:ext cx="64008" cy="6858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686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 is a named, reusable block of code that performs a specific task — helping to organize code, avoid repetition, and improve readability.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74320" y="16916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1993392"/>
            <a:ext cx="4160520" cy="141732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84048" y="20848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0848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20848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2249424"/>
            <a:ext cx="3941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function_name(parameters):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# code block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value  # optional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09160" y="1691640"/>
            <a:ext cx="4160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09160" y="1993392"/>
            <a:ext cx="4160520" cy="141732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18888" y="20848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983480" y="20848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148072" y="20848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18888" y="2249424"/>
            <a:ext cx="3941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greet():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print("Hello, World!")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greet()  # Call the function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9160" y="3493008"/>
            <a:ext cx="4160520" cy="347472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3493008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Hello, World!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3977640"/>
            <a:ext cx="8595360" cy="777240"/>
          </a:xfrm>
          <a:prstGeom prst="rect">
            <a:avLst/>
          </a:prstGeom>
          <a:solidFill>
            <a:srgbClr val="161B22"/>
          </a:solidFill>
          <a:ln w="19050">
            <a:solidFill>
              <a:srgbClr val="1F6FE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3977640"/>
            <a:ext cx="64008" cy="777240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39776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The def keyword tells Python you're defining a function. The name identifies it, and the parentheses hold parameters. Call the function by writing its name followed by ().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🔁  2. Types of Parameters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8595360" cy="347472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80467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40280" y="80467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349240" y="80467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188720"/>
            <a:ext cx="8595360" cy="621792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188720"/>
            <a:ext cx="54864" cy="62179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188720"/>
            <a:ext cx="17373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Positional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240280" y="1188720"/>
            <a:ext cx="2926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add(a, b)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349240" y="1188720"/>
            <a:ext cx="340156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Arguments must be in the correct order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1847088"/>
            <a:ext cx="8595360" cy="621792"/>
          </a:xfrm>
          <a:prstGeom prst="rect">
            <a:avLst/>
          </a:prstGeom>
          <a:solidFill>
            <a:srgbClr val="111720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1847088"/>
            <a:ext cx="54864" cy="62179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1847088"/>
            <a:ext cx="17373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240280" y="1847088"/>
            <a:ext cx="2926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greet(name="World")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349240" y="1847088"/>
            <a:ext cx="340156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at call time; uses default if omitted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2505456"/>
            <a:ext cx="8595360" cy="621792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2505456"/>
            <a:ext cx="54864" cy="621792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2505456"/>
            <a:ext cx="17373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240280" y="2505456"/>
            <a:ext cx="2926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func(b=5, a=3)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349240" y="2505456"/>
            <a:ext cx="340156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Passed by name; order doesn't matter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3163824"/>
            <a:ext cx="8595360" cy="621792"/>
          </a:xfrm>
          <a:prstGeom prst="rect">
            <a:avLst/>
          </a:prstGeom>
          <a:solidFill>
            <a:srgbClr val="111720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74320" y="3163824"/>
            <a:ext cx="54864" cy="621792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3163824"/>
            <a:ext cx="17373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BE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*args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240280" y="3163824"/>
            <a:ext cx="2926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total(*args)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49240" y="3163824"/>
            <a:ext cx="340156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any number of positional args → tuple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3822192"/>
            <a:ext cx="8595360" cy="621792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3822192"/>
            <a:ext cx="54864" cy="621792"/>
          </a:xfrm>
          <a:prstGeom prst="rect">
            <a:avLst/>
          </a:prstGeom>
          <a:solidFill>
            <a:srgbClr val="E056FD"/>
          </a:solidFill>
          <a:ln w="12700">
            <a:solidFill>
              <a:srgbClr val="E056F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11480" y="3822192"/>
            <a:ext cx="17373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056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**kwargs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240280" y="3822192"/>
            <a:ext cx="2926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info(**kwargs)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349240" y="3822192"/>
            <a:ext cx="340156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any keyword arguments → dict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11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D4B0A8-C79B-87EC-C8F9-F4E44B75F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F520395-BD67-E911-9A33-004F428C969B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  <p:txBody>
          <a:bodyPr/>
          <a:lstStyle/>
          <a:p>
            <a:endParaRPr lang="en-IE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3AA37EF-877D-857C-349E-B55C0D40B4B1}"/>
              </a:ext>
            </a:extLst>
          </p:cNvPr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EA3D8C2-73F0-F8CD-CE7D-0ED6F7F99BD1}"/>
              </a:ext>
            </a:extLst>
          </p:cNvPr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BE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↩  3. Function Parameter &amp; Examples</a:t>
            </a:r>
            <a:endParaRPr lang="en-US" sz="2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8F59654-328C-20C3-4CCC-3B0A27942618}"/>
              </a:ext>
            </a:extLst>
          </p:cNvPr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/ 7</a:t>
            </a:r>
            <a:endParaRPr lang="en-US" sz="9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16B43F9C-A175-29F4-DF6F-048118076188}"/>
              </a:ext>
            </a:extLst>
          </p:cNvPr>
          <p:cNvSpPr/>
          <p:nvPr/>
        </p:nvSpPr>
        <p:spPr>
          <a:xfrm>
            <a:off x="274320" y="822960"/>
            <a:ext cx="8595360" cy="548640"/>
          </a:xfrm>
          <a:prstGeom prst="rect">
            <a:avLst/>
          </a:prstGeom>
          <a:solidFill>
            <a:srgbClr val="161B22"/>
          </a:solidFill>
          <a:ln w="19050">
            <a:solidFill>
              <a:srgbClr val="FFBE76"/>
            </a:solidFill>
            <a:prstDash val="solid"/>
          </a:ln>
        </p:spPr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FC3CEFDD-0763-B86E-F611-1259964A0064}"/>
              </a:ext>
            </a:extLst>
          </p:cNvPr>
          <p:cNvSpPr/>
          <p:nvPr/>
        </p:nvSpPr>
        <p:spPr>
          <a:xfrm>
            <a:off x="274320" y="822960"/>
            <a:ext cx="64008" cy="54864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CB7C203A-C976-2883-1000-458DCEF37DE0}"/>
              </a:ext>
            </a:extLst>
          </p:cNvPr>
          <p:cNvSpPr/>
          <p:nvPr/>
        </p:nvSpPr>
        <p:spPr>
          <a:xfrm>
            <a:off x="50292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return statement sends a value back to the caller. Without it, Python returns None by default.</a:t>
            </a:r>
            <a:endParaRPr lang="en-US" sz="1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226D457-1C98-3351-6371-A54064C088F4}"/>
              </a:ext>
            </a:extLst>
          </p:cNvPr>
          <p:cNvSpPr/>
          <p:nvPr/>
        </p:nvSpPr>
        <p:spPr>
          <a:xfrm>
            <a:off x="274320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Positional + Return</a:t>
            </a:r>
            <a:endParaRPr lang="en-US" sz="9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25FF6414-F5A0-F719-6211-104704744286}"/>
              </a:ext>
            </a:extLst>
          </p:cNvPr>
          <p:cNvSpPr/>
          <p:nvPr/>
        </p:nvSpPr>
        <p:spPr>
          <a:xfrm>
            <a:off x="274320" y="1764792"/>
            <a:ext cx="2016935" cy="1792224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753B5560-AEF2-B593-F1BB-06B7F12FB55C}"/>
              </a:ext>
            </a:extLst>
          </p:cNvPr>
          <p:cNvSpPr/>
          <p:nvPr/>
        </p:nvSpPr>
        <p:spPr>
          <a:xfrm>
            <a:off x="384048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4FE1612-AC45-1523-3A0F-E209BF5E3E90}"/>
              </a:ext>
            </a:extLst>
          </p:cNvPr>
          <p:cNvSpPr/>
          <p:nvPr/>
        </p:nvSpPr>
        <p:spPr>
          <a:xfrm>
            <a:off x="548640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8502887B-A04E-3D6F-1C1D-FB0D31A304B2}"/>
              </a:ext>
            </a:extLst>
          </p:cNvPr>
          <p:cNvSpPr/>
          <p:nvPr/>
        </p:nvSpPr>
        <p:spPr>
          <a:xfrm>
            <a:off x="713232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037B157D-9E2E-90E7-B892-E7E3C76A444D}"/>
              </a:ext>
            </a:extLst>
          </p:cNvPr>
          <p:cNvSpPr/>
          <p:nvPr/>
        </p:nvSpPr>
        <p:spPr>
          <a:xfrm>
            <a:off x="384048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add(a, b):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a + b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 = add(3, 5)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print(result)</a:t>
            </a:r>
            <a:endParaRPr lang="en-US" sz="1050" dirty="0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B50C6B1F-B07B-E7A5-DF1A-819FD193E7B2}"/>
              </a:ext>
            </a:extLst>
          </p:cNvPr>
          <p:cNvSpPr/>
          <p:nvPr/>
        </p:nvSpPr>
        <p:spPr>
          <a:xfrm>
            <a:off x="274320" y="3767328"/>
            <a:ext cx="2016935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83843803-8532-159E-0CA3-563BF841DD10}"/>
              </a:ext>
            </a:extLst>
          </p:cNvPr>
          <p:cNvSpPr/>
          <p:nvPr/>
        </p:nvSpPr>
        <p:spPr>
          <a:xfrm>
            <a:off x="384048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8</a:t>
            </a:r>
            <a:endParaRPr lang="en-US" sz="95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EBBF7610-E5E6-E922-D2FE-F1B6F6C2007B}"/>
              </a:ext>
            </a:extLst>
          </p:cNvPr>
          <p:cNvSpPr/>
          <p:nvPr/>
        </p:nvSpPr>
        <p:spPr>
          <a:xfrm>
            <a:off x="2426314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Parameter</a:t>
            </a:r>
            <a:endParaRPr lang="en-US" sz="95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CA18F236-56BD-D9DA-8BF9-86526B03662E}"/>
              </a:ext>
            </a:extLst>
          </p:cNvPr>
          <p:cNvSpPr/>
          <p:nvPr/>
        </p:nvSpPr>
        <p:spPr>
          <a:xfrm>
            <a:off x="2402875" y="1759328"/>
            <a:ext cx="2834640" cy="196596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IE" dirty="0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C3E0F39E-6179-2DCC-6147-6C0AC48A02FD}"/>
              </a:ext>
            </a:extLst>
          </p:cNvPr>
          <p:cNvSpPr/>
          <p:nvPr/>
        </p:nvSpPr>
        <p:spPr>
          <a:xfrm>
            <a:off x="2567573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043E4C85-D686-8693-D6E7-1A311FDD91DE}"/>
              </a:ext>
            </a:extLst>
          </p:cNvPr>
          <p:cNvSpPr/>
          <p:nvPr/>
        </p:nvSpPr>
        <p:spPr>
          <a:xfrm>
            <a:off x="2742677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DA652BD2-51F1-420E-3B46-FAA34159D6EE}"/>
              </a:ext>
            </a:extLst>
          </p:cNvPr>
          <p:cNvSpPr/>
          <p:nvPr/>
        </p:nvSpPr>
        <p:spPr>
          <a:xfrm>
            <a:off x="2917785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2253AEDE-1AEA-FFEB-840D-C27D733F9884}"/>
              </a:ext>
            </a:extLst>
          </p:cNvPr>
          <p:cNvSpPr/>
          <p:nvPr/>
        </p:nvSpPr>
        <p:spPr>
          <a:xfrm>
            <a:off x="2483485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greet(name="World"):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f"Hello, {name}!"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print(greet())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print(greet("Alice"))</a:t>
            </a:r>
            <a:endParaRPr lang="en-US" sz="1050" dirty="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E2F78E41-D3A3-D57D-7D27-4A1B9F09D189}"/>
              </a:ext>
            </a:extLst>
          </p:cNvPr>
          <p:cNvSpPr/>
          <p:nvPr/>
        </p:nvSpPr>
        <p:spPr>
          <a:xfrm>
            <a:off x="2415807" y="3767328"/>
            <a:ext cx="2834640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162B99E2-4C1C-AEF2-CF8D-4085EE0480BC}"/>
              </a:ext>
            </a:extLst>
          </p:cNvPr>
          <p:cNvSpPr/>
          <p:nvPr/>
        </p:nvSpPr>
        <p:spPr>
          <a:xfrm>
            <a:off x="2504513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Hello, World!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Hello, Alice!</a:t>
            </a:r>
            <a:endParaRPr lang="en-US" sz="95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0E709505-BD31-9B50-6951-876F1D4FEF9C}"/>
              </a:ext>
            </a:extLst>
          </p:cNvPr>
          <p:cNvSpPr/>
          <p:nvPr/>
        </p:nvSpPr>
        <p:spPr>
          <a:xfrm>
            <a:off x="5303526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Variable-length *args</a:t>
            </a:r>
            <a:endParaRPr lang="en-US" sz="950" dirty="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5FC25541-649A-2048-F63D-83FE8CA8E790}"/>
              </a:ext>
            </a:extLst>
          </p:cNvPr>
          <p:cNvSpPr/>
          <p:nvPr/>
        </p:nvSpPr>
        <p:spPr>
          <a:xfrm>
            <a:off x="5345568" y="1764792"/>
            <a:ext cx="2944997" cy="196596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7" name="Shape 25">
            <a:extLst>
              <a:ext uri="{FF2B5EF4-FFF2-40B4-BE49-F238E27FC236}">
                <a16:creationId xmlns:a16="http://schemas.microsoft.com/office/drawing/2014/main" id="{5E0A32C9-3A72-7830-B5E5-238489B98A4D}"/>
              </a:ext>
            </a:extLst>
          </p:cNvPr>
          <p:cNvSpPr/>
          <p:nvPr/>
        </p:nvSpPr>
        <p:spPr>
          <a:xfrm>
            <a:off x="5581414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8" name="Shape 26">
            <a:extLst>
              <a:ext uri="{FF2B5EF4-FFF2-40B4-BE49-F238E27FC236}">
                <a16:creationId xmlns:a16="http://schemas.microsoft.com/office/drawing/2014/main" id="{8BB6EA44-DD7B-6B68-8B00-22CA5D5A448F}"/>
              </a:ext>
            </a:extLst>
          </p:cNvPr>
          <p:cNvSpPr/>
          <p:nvPr/>
        </p:nvSpPr>
        <p:spPr>
          <a:xfrm>
            <a:off x="5756519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3FE7691C-19E8-C326-98AE-5642E9B7BAB6}"/>
              </a:ext>
            </a:extLst>
          </p:cNvPr>
          <p:cNvSpPr/>
          <p:nvPr/>
        </p:nvSpPr>
        <p:spPr>
          <a:xfrm>
            <a:off x="5931621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3CB9DE28-F481-50C9-B5F7-603EF25A6F90}"/>
              </a:ext>
            </a:extLst>
          </p:cNvPr>
          <p:cNvSpPr/>
          <p:nvPr/>
        </p:nvSpPr>
        <p:spPr>
          <a:xfrm>
            <a:off x="5476315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total(*args):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sum(args)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print(total(1,2,3,4))</a:t>
            </a:r>
            <a:endParaRPr lang="en-US" sz="1050" dirty="0"/>
          </a:p>
        </p:txBody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69A01AD3-B4D2-3F5F-ACD3-301B9A75C21F}"/>
              </a:ext>
            </a:extLst>
          </p:cNvPr>
          <p:cNvSpPr/>
          <p:nvPr/>
        </p:nvSpPr>
        <p:spPr>
          <a:xfrm>
            <a:off x="5356077" y="3788348"/>
            <a:ext cx="2834640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BE959A14-E589-4C72-DCA4-2E8FE83697D6}"/>
              </a:ext>
            </a:extLst>
          </p:cNvPr>
          <p:cNvSpPr/>
          <p:nvPr/>
        </p:nvSpPr>
        <p:spPr>
          <a:xfrm>
            <a:off x="5423763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10</a:t>
            </a:r>
            <a:endParaRPr lang="en-US" sz="950" dirty="0"/>
          </a:p>
        </p:txBody>
      </p:sp>
      <p:sp>
        <p:nvSpPr>
          <p:cNvPr id="33" name="Shape 31">
            <a:extLst>
              <a:ext uri="{FF2B5EF4-FFF2-40B4-BE49-F238E27FC236}">
                <a16:creationId xmlns:a16="http://schemas.microsoft.com/office/drawing/2014/main" id="{F2F9F061-35F7-E081-6029-C5E0BD914028}"/>
              </a:ext>
            </a:extLst>
          </p:cNvPr>
          <p:cNvSpPr/>
          <p:nvPr/>
        </p:nvSpPr>
        <p:spPr>
          <a:xfrm>
            <a:off x="274320" y="4315968"/>
            <a:ext cx="8595360" cy="548640"/>
          </a:xfrm>
          <a:prstGeom prst="rect">
            <a:avLst/>
          </a:prstGeom>
          <a:solidFill>
            <a:srgbClr val="161B22"/>
          </a:solidFill>
          <a:ln w="19050">
            <a:solidFill>
              <a:srgbClr val="1F6FEB"/>
            </a:solidFill>
            <a:prstDash val="solid"/>
          </a:ln>
        </p:spPr>
      </p:sp>
      <p:sp>
        <p:nvSpPr>
          <p:cNvPr id="34" name="Shape 32">
            <a:extLst>
              <a:ext uri="{FF2B5EF4-FFF2-40B4-BE49-F238E27FC236}">
                <a16:creationId xmlns:a16="http://schemas.microsoft.com/office/drawing/2014/main" id="{EE61741A-3057-C02F-D217-67BB56312CF8}"/>
              </a:ext>
            </a:extLst>
          </p:cNvPr>
          <p:cNvSpPr/>
          <p:nvPr/>
        </p:nvSpPr>
        <p:spPr>
          <a:xfrm>
            <a:off x="274320" y="4315968"/>
            <a:ext cx="64008" cy="548640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1F1FF859-6990-B199-DD6B-4FD86F98634C}"/>
              </a:ext>
            </a:extLst>
          </p:cNvPr>
          <p:cNvSpPr/>
          <p:nvPr/>
        </p:nvSpPr>
        <p:spPr>
          <a:xfrm>
            <a:off x="502920" y="431596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Functions can return any value — numbers, strings, lists, even other functions. Always store the return value if you need to use it later.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9856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BE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↩  3. Return Values &amp; Examples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8595360" cy="548640"/>
          </a:xfrm>
          <a:prstGeom prst="rect">
            <a:avLst/>
          </a:prstGeom>
          <a:solidFill>
            <a:srgbClr val="161B22"/>
          </a:solidFill>
          <a:ln w="19050">
            <a:solidFill>
              <a:srgbClr val="FFBE7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22960"/>
            <a:ext cx="64008" cy="54864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return statement sends a value back to the caller. Without it, Python returns None by default.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74320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Positional + Return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1764792"/>
            <a:ext cx="2834640" cy="196596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84048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add(a, b):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a + b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 = add(3, 5)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print(result)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74320" y="3767328"/>
            <a:ext cx="2834640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8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246120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Parameter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46120" y="1764792"/>
            <a:ext cx="2834640" cy="196596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55848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20440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85032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55848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greet(name="World"):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f"Hello, {name}!"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print(greet())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print(greet("Alice"))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46120" y="3767328"/>
            <a:ext cx="2834640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55848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Hello, World!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Hello, Alice!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217920" y="148132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Variable-length *args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217920" y="1764792"/>
            <a:ext cx="2834640" cy="196596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327648" y="185623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92240" y="185623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656832" y="185623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27648" y="2020824"/>
            <a:ext cx="2615184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total(*args):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sum(args)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print(total(1,2,3,4))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217920" y="3767328"/>
            <a:ext cx="2834640" cy="384048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27648" y="37673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10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74320" y="4315968"/>
            <a:ext cx="8595360" cy="548640"/>
          </a:xfrm>
          <a:prstGeom prst="rect">
            <a:avLst/>
          </a:prstGeom>
          <a:solidFill>
            <a:srgbClr val="161B22"/>
          </a:solidFill>
          <a:ln w="19050">
            <a:solidFill>
              <a:srgbClr val="1F6FE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4315968"/>
            <a:ext cx="64008" cy="548640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02920" y="431596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Functions can return any value — numbers, strings, lists, even other functions. Always store the return value if you need to use it later.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8FF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🔍  4. Variable Scope &amp; Lifetime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8595360" cy="365760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8229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108960" y="8229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SCOPE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8229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SCOPE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216152"/>
            <a:ext cx="8595360" cy="475488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21615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defined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200400" y="121615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a function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035040" y="121615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all functions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1719072"/>
            <a:ext cx="8595360" cy="475488"/>
          </a:xfrm>
          <a:prstGeom prst="rect">
            <a:avLst/>
          </a:prstGeom>
          <a:solidFill>
            <a:srgbClr val="111720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171907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in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200400" y="171907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within that function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035040" y="171907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Everywhere in the program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2221992"/>
            <a:ext cx="8595360" cy="475488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2219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Lifetime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00400" y="22219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function execution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035040" y="22219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Entire program run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2724912"/>
            <a:ext cx="8595360" cy="475488"/>
          </a:xfrm>
          <a:prstGeom prst="rect">
            <a:avLst/>
          </a:prstGeom>
          <a:solidFill>
            <a:srgbClr val="111720"/>
          </a:solidFill>
          <a:ln w="6350">
            <a:solidFill>
              <a:srgbClr val="30363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272491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200400" y="272491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= 5  (inside func)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6035040" y="272491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= 10  (outside func)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74320" y="333756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IN CODE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74320" y="3611880"/>
            <a:ext cx="8595360" cy="118872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4048" y="3703320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48640" y="3703320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13232" y="3703320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4048" y="3867912"/>
            <a:ext cx="8375904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   # Global variable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my_function():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y = 5  # Local variable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print(x)   # OK — reads global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print(y)   # OK — local accessible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print(y)     # ERROR — y not accessible here!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E056FD"/>
          </a:solidFill>
          <a:ln w="12700">
            <a:solidFill>
              <a:srgbClr val="E056F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056F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🌐  5. The global Keyword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4114800" cy="594360"/>
          </a:xfrm>
          <a:prstGeom prst="rect">
            <a:avLst/>
          </a:prstGeom>
          <a:solidFill>
            <a:srgbClr val="161B22"/>
          </a:solidFill>
          <a:ln w="19050">
            <a:solidFill>
              <a:srgbClr val="E056FD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22960"/>
            <a:ext cx="64008" cy="594360"/>
          </a:xfrm>
          <a:prstGeom prst="rect">
            <a:avLst/>
          </a:prstGeom>
          <a:solidFill>
            <a:srgbClr val="E056FD"/>
          </a:solidFill>
          <a:ln w="12700">
            <a:solidFill>
              <a:srgbClr val="E056F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2296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056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global: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490472"/>
            <a:ext cx="4114800" cy="118872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84048" y="158191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58191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13232" y="158191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1746504"/>
            <a:ext cx="3895344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change():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x = 99  # Creates NEW local x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change()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print(x)   # Still 10!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2715768"/>
            <a:ext cx="4114800" cy="347472"/>
          </a:xfrm>
          <a:prstGeom prst="rect">
            <a:avLst/>
          </a:prstGeom>
          <a:solidFill>
            <a:srgbClr val="1F0A0A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8912" y="2715768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10   (global unchanged)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822960"/>
            <a:ext cx="4114800" cy="594360"/>
          </a:xfrm>
          <a:prstGeom prst="rect">
            <a:avLst/>
          </a:prstGeom>
          <a:solidFill>
            <a:srgbClr val="161B22"/>
          </a:solidFill>
          <a:ln w="19050">
            <a:solidFill>
              <a:srgbClr val="A8FF7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54880" y="822960"/>
            <a:ext cx="64008" cy="594360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83480" y="82296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global: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1490472"/>
            <a:ext cx="4114800" cy="1325880"/>
          </a:xfrm>
          <a:prstGeom prst="rect">
            <a:avLst/>
          </a:prstGeom>
          <a:solidFill>
            <a:srgbClr val="0A0E14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64608" y="1581912"/>
            <a:ext cx="91440" cy="91440"/>
          </a:xfrm>
          <a:prstGeom prst="ellipse">
            <a:avLst/>
          </a:prstGeom>
          <a:solidFill>
            <a:srgbClr val="FF5F57"/>
          </a:solidFill>
          <a:ln w="12700">
            <a:solidFill>
              <a:srgbClr val="FF5F5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9200" y="1581912"/>
            <a:ext cx="91440" cy="91440"/>
          </a:xfrm>
          <a:prstGeom prst="ellipse">
            <a:avLst/>
          </a:prstGeom>
          <a:solidFill>
            <a:srgbClr val="FEBC2E"/>
          </a:solidFill>
          <a:ln w="12700">
            <a:solidFill>
              <a:srgbClr val="FEBC2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193792" y="1581912"/>
            <a:ext cx="91440" cy="91440"/>
          </a:xfrm>
          <a:prstGeom prst="ellipse">
            <a:avLst/>
          </a:prstGeom>
          <a:solidFill>
            <a:srgbClr val="28C840"/>
          </a:solidFill>
          <a:ln w="12700">
            <a:solidFill>
              <a:srgbClr val="28C8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1746504"/>
            <a:ext cx="389534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10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modify():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global x  # Use global x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x = 20    # Modifies global!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modify()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A5D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print(x)  # Now 20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54880" y="2852928"/>
            <a:ext cx="4114800" cy="347472"/>
          </a:xfrm>
          <a:prstGeom prst="rect">
            <a:avLst/>
          </a:prstGeom>
          <a:solidFill>
            <a:srgbClr val="0A1F0A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19472" y="2852928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FF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20   (global modified)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233672" y="1783080"/>
            <a:ext cx="512064" cy="512064"/>
          </a:xfrm>
          <a:prstGeom prst="ellipse">
            <a:avLst/>
          </a:prstGeom>
          <a:solidFill>
            <a:srgbClr val="0D1F2D"/>
          </a:solidFill>
          <a:ln w="19050">
            <a:solidFill>
              <a:srgbClr val="30363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33672" y="178308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246120"/>
            <a:ext cx="8595360" cy="594360"/>
          </a:xfrm>
          <a:prstGeom prst="rect">
            <a:avLst/>
          </a:prstGeom>
          <a:solidFill>
            <a:srgbClr val="161B22"/>
          </a:solidFill>
          <a:ln w="19050">
            <a:solidFill>
              <a:srgbClr val="FFBE7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74320" y="3246120"/>
            <a:ext cx="64008" cy="59436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32461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Use global sparingly — it makes code harder to read and maintain. Prefer passing values as parameters and returning results instead.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274320" y="4005072"/>
            <a:ext cx="54864" cy="2560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005072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parameters over global variables for passing data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74320" y="4352544"/>
            <a:ext cx="54864" cy="256032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4352544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return to send values back — not global assignment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74320" y="4700016"/>
            <a:ext cx="54864" cy="256032"/>
          </a:xfrm>
          <a:prstGeom prst="rect">
            <a:avLst/>
          </a:prstGeom>
          <a:solidFill>
            <a:srgbClr val="E056FD"/>
          </a:solidFill>
          <a:ln w="12700">
            <a:solidFill>
              <a:srgbClr val="E056F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7200" y="4700016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variables are safer — they don't interfere with other code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BE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⭐  6. Advantages &amp; Exam Key Points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7 / 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2606040" cy="914400"/>
          </a:xfrm>
          <a:prstGeom prst="rect">
            <a:avLst/>
          </a:prstGeom>
          <a:solidFill>
            <a:srgbClr val="161B22"/>
          </a:solidFill>
          <a:ln w="19050">
            <a:solidFill>
              <a:srgbClr val="00D4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22960"/>
            <a:ext cx="260604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93268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♻️  Reusability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26187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once, use many times throughout your program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017520" y="822960"/>
            <a:ext cx="2606040" cy="914400"/>
          </a:xfrm>
          <a:prstGeom prst="rect">
            <a:avLst/>
          </a:prstGeom>
          <a:solidFill>
            <a:srgbClr val="161B22"/>
          </a:solidFill>
          <a:ln w="19050">
            <a:solidFill>
              <a:srgbClr val="FF6B6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017520" y="822960"/>
            <a:ext cx="260604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27248" y="93268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🗂️  Organization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127248" y="126187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complex problems into smaller, manageable parts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1828800"/>
            <a:ext cx="2606040" cy="914400"/>
          </a:xfrm>
          <a:prstGeom prst="rect">
            <a:avLst/>
          </a:prstGeom>
          <a:solidFill>
            <a:srgbClr val="161B22"/>
          </a:solidFill>
          <a:ln w="19050">
            <a:solidFill>
              <a:srgbClr val="A8FF7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1828800"/>
            <a:ext cx="2606040" cy="73152"/>
          </a:xfrm>
          <a:prstGeom prst="rect">
            <a:avLst/>
          </a:prstGeom>
          <a:solidFill>
            <a:srgbClr val="A8FF78"/>
          </a:solidFill>
          <a:ln w="12700">
            <a:solidFill>
              <a:srgbClr val="A8FF7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93852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8FF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Maintenance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84048" y="226771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in one place — changes reflect everywhere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017520" y="1828800"/>
            <a:ext cx="2606040" cy="914400"/>
          </a:xfrm>
          <a:prstGeom prst="rect">
            <a:avLst/>
          </a:prstGeom>
          <a:solidFill>
            <a:srgbClr val="161B22"/>
          </a:solidFill>
          <a:ln w="19050">
            <a:solidFill>
              <a:srgbClr val="FFBE7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017520" y="1828800"/>
            <a:ext cx="2606040" cy="73152"/>
          </a:xfrm>
          <a:prstGeom prst="rect">
            <a:avLst/>
          </a:prstGeom>
          <a:solidFill>
            <a:srgbClr val="FFBE76"/>
          </a:solidFill>
          <a:ln w="12700">
            <a:solidFill>
              <a:srgbClr val="FFBE7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127248" y="193852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BE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Readability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127248" y="226771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Clear, self-documenting structure and flow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943600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KEY EXAM POINTS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943600" y="1234440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36208" y="114300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&amp; call functions using def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0" y="1709928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36208" y="161848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all 5 parameter types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943600" y="2185416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36208" y="209397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return values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0" y="2660904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36208" y="2569464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vs global scope &amp; lifetime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0" y="3136392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36208" y="304495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global keyword correctly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943600" y="3611880"/>
            <a:ext cx="201168" cy="20116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36208" y="352044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6ED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 data via parameters, not globals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74320" y="4754880"/>
            <a:ext cx="8595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Programming  •  Functions, Parameters &amp; Variable Scope  •  Study Notes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868</Words>
  <Application>Microsoft Office PowerPoint</Application>
  <PresentationFormat>On-screen Show (16:9)</PresentationFormat>
  <Paragraphs>163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Functions, Parameters &amp; Scope</dc:title>
  <dc:subject>PptxGenJS Presentation</dc:subject>
  <dc:creator>PptxGenJS</dc:creator>
  <cp:lastModifiedBy>bhaskar dhuri</cp:lastModifiedBy>
  <cp:revision>3</cp:revision>
  <dcterms:created xsi:type="dcterms:W3CDTF">2026-03-05T17:26:08Z</dcterms:created>
  <dcterms:modified xsi:type="dcterms:W3CDTF">2026-03-09T08:04:50Z</dcterms:modified>
</cp:coreProperties>
</file>